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63" r:id="rId5"/>
    <p:sldId id="262" r:id="rId6"/>
    <p:sldId id="258" r:id="rId7"/>
    <p:sldId id="260" r:id="rId8"/>
    <p:sldId id="265" r:id="rId9"/>
    <p:sldId id="264" r:id="rId10"/>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739" autoAdjust="0"/>
    <p:restoredTop sz="94667" autoAdjust="0"/>
  </p:normalViewPr>
  <p:slideViewPr>
    <p:cSldViewPr>
      <p:cViewPr varScale="1">
        <p:scale>
          <a:sx n="73" d="100"/>
          <a:sy n="73" d="100"/>
        </p:scale>
        <p:origin x="-984" y="-10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6B7C2B8E-2649-49AA-8EFE-D1E477B89406}" type="datetimeFigureOut">
              <a:rPr lang="de-DE" smtClean="0"/>
              <a:pPr/>
              <a:t>18.08.2013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E6B13D0-54F0-47E5-992D-BA324F02D3FD}" type="slidenum">
              <a:rPr lang="de-DE" smtClean="0"/>
              <a:pPr/>
              <a:t>‹Nr.›</a:t>
            </a:fld>
            <a:endParaRPr lang="de-DE"/>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B7C2B8E-2649-49AA-8EFE-D1E477B89406}" type="datetimeFigureOut">
              <a:rPr lang="de-DE" smtClean="0"/>
              <a:pPr/>
              <a:t>18.08.2013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E6B13D0-54F0-47E5-992D-BA324F02D3FD}" type="slidenum">
              <a:rPr lang="de-DE" smtClean="0"/>
              <a:pPr/>
              <a:t>‹Nr.›</a:t>
            </a:fld>
            <a:endParaRPr lang="de-DE"/>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B7C2B8E-2649-49AA-8EFE-D1E477B89406}" type="datetimeFigureOut">
              <a:rPr lang="de-DE" smtClean="0"/>
              <a:pPr/>
              <a:t>18.08.2013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E6B13D0-54F0-47E5-992D-BA324F02D3FD}" type="slidenum">
              <a:rPr lang="de-DE" smtClean="0"/>
              <a:pPr/>
              <a:t>‹Nr.›</a:t>
            </a:fld>
            <a:endParaRPr lang="de-DE"/>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B7C2B8E-2649-49AA-8EFE-D1E477B89406}" type="datetimeFigureOut">
              <a:rPr lang="de-DE" smtClean="0"/>
              <a:pPr/>
              <a:t>18.08.2013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E6B13D0-54F0-47E5-992D-BA324F02D3FD}" type="slidenum">
              <a:rPr lang="de-DE" smtClean="0"/>
              <a:pPr/>
              <a:t>‹Nr.›</a:t>
            </a:fld>
            <a:endParaRPr lang="de-DE"/>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6B7C2B8E-2649-49AA-8EFE-D1E477B89406}" type="datetimeFigureOut">
              <a:rPr lang="de-DE" smtClean="0"/>
              <a:pPr/>
              <a:t>18.08.2013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E6B13D0-54F0-47E5-992D-BA324F02D3FD}" type="slidenum">
              <a:rPr lang="de-DE" smtClean="0"/>
              <a:pPr/>
              <a:t>‹Nr.›</a:t>
            </a:fld>
            <a:endParaRPr lang="de-DE"/>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6B7C2B8E-2649-49AA-8EFE-D1E477B89406}" type="datetimeFigureOut">
              <a:rPr lang="de-DE" smtClean="0"/>
              <a:pPr/>
              <a:t>18.08.2013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E6B13D0-54F0-47E5-992D-BA324F02D3FD}" type="slidenum">
              <a:rPr lang="de-DE" smtClean="0"/>
              <a:pPr/>
              <a:t>‹Nr.›</a:t>
            </a:fld>
            <a:endParaRPr lang="de-DE"/>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6B7C2B8E-2649-49AA-8EFE-D1E477B89406}" type="datetimeFigureOut">
              <a:rPr lang="de-DE" smtClean="0"/>
              <a:pPr/>
              <a:t>18.08.2013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3E6B13D0-54F0-47E5-992D-BA324F02D3FD}" type="slidenum">
              <a:rPr lang="de-DE" smtClean="0"/>
              <a:pPr/>
              <a:t>‹Nr.›</a:t>
            </a:fld>
            <a:endParaRPr lang="de-DE"/>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6B7C2B8E-2649-49AA-8EFE-D1E477B89406}" type="datetimeFigureOut">
              <a:rPr lang="de-DE" smtClean="0"/>
              <a:pPr/>
              <a:t>18.08.2013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3E6B13D0-54F0-47E5-992D-BA324F02D3FD}" type="slidenum">
              <a:rPr lang="de-DE" smtClean="0"/>
              <a:pPr/>
              <a:t>‹Nr.›</a:t>
            </a:fld>
            <a:endParaRPr lang="de-DE"/>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B7C2B8E-2649-49AA-8EFE-D1E477B89406}" type="datetimeFigureOut">
              <a:rPr lang="de-DE" smtClean="0"/>
              <a:pPr/>
              <a:t>18.08.2013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3E6B13D0-54F0-47E5-992D-BA324F02D3FD}" type="slidenum">
              <a:rPr lang="de-DE" smtClean="0"/>
              <a:pPr/>
              <a:t>‹Nr.›</a:t>
            </a:fld>
            <a:endParaRPr lang="de-DE"/>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6B7C2B8E-2649-49AA-8EFE-D1E477B89406}" type="datetimeFigureOut">
              <a:rPr lang="de-DE" smtClean="0"/>
              <a:pPr/>
              <a:t>18.08.2013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E6B13D0-54F0-47E5-992D-BA324F02D3FD}" type="slidenum">
              <a:rPr lang="de-DE" smtClean="0"/>
              <a:pPr/>
              <a:t>‹Nr.›</a:t>
            </a:fld>
            <a:endParaRPr lang="de-DE"/>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6B7C2B8E-2649-49AA-8EFE-D1E477B89406}" type="datetimeFigureOut">
              <a:rPr lang="de-DE" smtClean="0"/>
              <a:pPr/>
              <a:t>18.08.2013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E6B13D0-54F0-47E5-992D-BA324F02D3FD}" type="slidenum">
              <a:rPr lang="de-DE" smtClean="0"/>
              <a:pPr/>
              <a:t>‹Nr.›</a:t>
            </a:fld>
            <a:endParaRPr lang="de-DE"/>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7C2B8E-2649-49AA-8EFE-D1E477B89406}" type="datetimeFigureOut">
              <a:rPr lang="de-DE" smtClean="0"/>
              <a:pPr/>
              <a:t>18.08.2013</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6B13D0-54F0-47E5-992D-BA324F02D3FD}"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mailto:eliasjank@gmail.com"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hyperlink" Target="http://www.curado.de/Vegetarismus-Umwelt-Ernaehrung-22151/" TargetMode="External"/><Relationship Id="rId13" Type="http://schemas.openxmlformats.org/officeDocument/2006/relationships/hyperlink" Target="http://www.cooperantesblog.com/wp-content/uploads/2009/03/logo_biosfera__1.jpg" TargetMode="External"/><Relationship Id="rId3" Type="http://schemas.openxmlformats.org/officeDocument/2006/relationships/hyperlink" Target="http://www.welt.de/wissenschaft/article8211869/Vegetarier-sind-die-besseren-Klimaschuetzer.html" TargetMode="External"/><Relationship Id="rId7" Type="http://schemas.openxmlformats.org/officeDocument/2006/relationships/hyperlink" Target="http://www.focus.de/gesundheit/ernaehrung/news/fleischverzicht-vegetarier-leben-gesuender_aid_618746.html" TargetMode="External"/><Relationship Id="rId12" Type="http://schemas.openxmlformats.org/officeDocument/2006/relationships/hyperlink" Target="http://start.funmoods.com/results.php?s=CO2&amp;category=images&amp;a=fmtgl&amp;f=4&amp;cd=2XzutAtN2Y1L1QzutDtDtBtAzz0ByBtCtAtB0E0ByBzy0EtDtN0D0TzutBtDtCtBtDyCtDyB&amp;cr=1837164215&amp;start=1" TargetMode="External"/><Relationship Id="rId2" Type="http://schemas.openxmlformats.org/officeDocument/2006/relationships/hyperlink" Target="http://de.wikipedia.org/wiki/Vegetarismus" TargetMode="External"/><Relationship Id="rId16" Type="http://schemas.openxmlformats.org/officeDocument/2006/relationships/hyperlink" Target="http://www.youtube.com/watch?v=EZ8kZoYABN8" TargetMode="External"/><Relationship Id="rId1" Type="http://schemas.openxmlformats.org/officeDocument/2006/relationships/slideLayout" Target="../slideLayouts/slideLayout2.xml"/><Relationship Id="rId6" Type="http://schemas.openxmlformats.org/officeDocument/2006/relationships/hyperlink" Target="http://www.dw.de/dw/article/0,,5946060,00.html?maca=de-rss-de-top-1016-rdf" TargetMode="External"/><Relationship Id="rId11" Type="http://schemas.openxmlformats.org/officeDocument/2006/relationships/hyperlink" Target="http://us.123rf.com/400wm/400/400/jezper/jezper1009/jezper100900033/7816703-co2-illustration-isolated-on-white.jpg" TargetMode="External"/><Relationship Id="rId5" Type="http://schemas.openxmlformats.org/officeDocument/2006/relationships/hyperlink" Target="http://www.peta.de/web/vegetarismus_und.1415.html" TargetMode="External"/><Relationship Id="rId15" Type="http://schemas.openxmlformats.org/officeDocument/2006/relationships/hyperlink" Target="http://marktcheck.greenpeace.at/2384.html" TargetMode="External"/><Relationship Id="rId10" Type="http://schemas.openxmlformats.org/officeDocument/2006/relationships/hyperlink" Target="http://suite101.de/article/umweltverschmutzung-durch-fleischkonsum-a66310" TargetMode="External"/><Relationship Id="rId4" Type="http://schemas.openxmlformats.org/officeDocument/2006/relationships/hyperlink" Target="http://www.petakids.de/web/vegetarismus_die.246.html" TargetMode="External"/><Relationship Id="rId9" Type="http://schemas.openxmlformats.org/officeDocument/2006/relationships/hyperlink" Target="http://www.zeit.de/online/2008/31/weltvegetarier-kongress" TargetMode="External"/><Relationship Id="rId14" Type="http://schemas.openxmlformats.org/officeDocument/2006/relationships/hyperlink" Target="http://www.google.de/search?q=Wie+viel+Wasser+verbraucht+ein+kilogramm+Fleisch&amp;rlz=1C1GGGE_deDE502DE502&amp;sugexp=chrome,mod=10&amp;sourceid=chrome&amp;ie=UTF-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10000" r="-9000" b="-8000"/>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solidFill>
                  <a:srgbClr val="FFFF00"/>
                </a:solidFill>
              </a:rPr>
              <a:t>Der Fleischkonsum und die Auswirkungen auf die Umwelt</a:t>
            </a:r>
            <a:endParaRPr lang="de-DE" dirty="0">
              <a:solidFill>
                <a:srgbClr val="FFFF00"/>
              </a:solidFill>
            </a:endParaRPr>
          </a:p>
        </p:txBody>
      </p:sp>
      <p:sp>
        <p:nvSpPr>
          <p:cNvPr id="3" name="Untertitel 2"/>
          <p:cNvSpPr>
            <a:spLocks noGrp="1"/>
          </p:cNvSpPr>
          <p:nvPr>
            <p:ph type="subTitle" idx="1"/>
          </p:nvPr>
        </p:nvSpPr>
        <p:spPr/>
        <p:txBody>
          <a:bodyPr/>
          <a:lstStyle/>
          <a:p>
            <a:endParaRPr lang="de-DE"/>
          </a:p>
        </p:txBody>
      </p:sp>
    </p:spTree>
  </p:cSld>
  <p:clrMapOvr>
    <a:masterClrMapping/>
  </p:clrMapOvr>
  <p:transition spd="slow" advTm="1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accent2">
                    <a:lumMod val="50000"/>
                  </a:schemeClr>
                </a:solidFill>
              </a:rPr>
              <a:t>Was meine ich damit???</a:t>
            </a:r>
            <a:endParaRPr lang="de-DE" dirty="0">
              <a:solidFill>
                <a:schemeClr val="accent2">
                  <a:lumMod val="50000"/>
                </a:schemeClr>
              </a:solidFill>
            </a:endParaRPr>
          </a:p>
        </p:txBody>
      </p:sp>
      <p:sp>
        <p:nvSpPr>
          <p:cNvPr id="3" name="Inhaltsplatzhalter 2"/>
          <p:cNvSpPr>
            <a:spLocks noGrp="1"/>
          </p:cNvSpPr>
          <p:nvPr>
            <p:ph idx="1"/>
          </p:nvPr>
        </p:nvSpPr>
        <p:spPr/>
        <p:txBody>
          <a:bodyPr/>
          <a:lstStyle/>
          <a:p>
            <a:r>
              <a:rPr lang="de-DE" dirty="0" smtClean="0">
                <a:solidFill>
                  <a:schemeClr val="tx2">
                    <a:lumMod val="75000"/>
                  </a:schemeClr>
                </a:solidFill>
              </a:rPr>
              <a:t>Fleischkonsum – Umweltschädlich???</a:t>
            </a:r>
          </a:p>
          <a:p>
            <a:endParaRPr lang="de-DE" dirty="0" smtClean="0"/>
          </a:p>
          <a:p>
            <a:r>
              <a:rPr lang="de-DE" dirty="0" smtClean="0">
                <a:solidFill>
                  <a:schemeClr val="accent3">
                    <a:lumMod val="50000"/>
                  </a:schemeClr>
                </a:solidFill>
              </a:rPr>
              <a:t>Das denken nicht viele, doch Studien belegen, dass wenn man kein Fleisch mehr essen würde, würde es der Natur besser tun als wenn wir auf das Autofahren verzichten würden.</a:t>
            </a:r>
            <a:endParaRPr lang="de-DE" dirty="0">
              <a:solidFill>
                <a:schemeClr val="accent3">
                  <a:lumMod val="50000"/>
                </a:schemeClr>
              </a:solidFill>
            </a:endParaRPr>
          </a:p>
        </p:txBody>
      </p:sp>
    </p:spTree>
  </p:cSld>
  <p:clrMapOvr>
    <a:masterClrMapping/>
  </p:clrMapOvr>
  <p:transition advTm="213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5600"/>
                            </p:stCondLst>
                            <p:childTnLst>
                              <p:par>
                                <p:cTn id="11" presetID="6" presetClass="entr" presetSubtype="16"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par>
                          <p:cTn id="14" fill="hold">
                            <p:stCondLst>
                              <p:cond delay="7600"/>
                            </p:stCondLst>
                            <p:childTnLst>
                              <p:par>
                                <p:cTn id="15" presetID="13" presetClass="entr" presetSubtype="16"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plus(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73000">
              <a:srgbClr val="5E9EFF"/>
            </a:gs>
            <a:gs pos="39999">
              <a:srgbClr val="85C2FF"/>
            </a:gs>
            <a:gs pos="70000">
              <a:srgbClr val="C4D6EB"/>
            </a:gs>
            <a:gs pos="100000">
              <a:srgbClr val="FFEBFA"/>
            </a:gs>
          </a:gsLst>
          <a:lin ang="8100000" scaled="1"/>
          <a:tileRect/>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smtClean="0">
                <a:solidFill>
                  <a:schemeClr val="accent2">
                    <a:lumMod val="75000"/>
                  </a:schemeClr>
                </a:solidFill>
              </a:rPr>
              <a:t>Wassermangel durch Fleischesser</a:t>
            </a:r>
            <a:endParaRPr lang="de-DE" u="sng" dirty="0">
              <a:solidFill>
                <a:schemeClr val="accent2">
                  <a:lumMod val="75000"/>
                </a:schemeClr>
              </a:solidFill>
            </a:endParaRPr>
          </a:p>
        </p:txBody>
      </p:sp>
      <p:sp>
        <p:nvSpPr>
          <p:cNvPr id="3" name="Inhaltsplatzhalter 2"/>
          <p:cNvSpPr>
            <a:spLocks noGrp="1"/>
          </p:cNvSpPr>
          <p:nvPr>
            <p:ph sz="half" idx="1"/>
          </p:nvPr>
        </p:nvSpPr>
        <p:spPr/>
        <p:txBody>
          <a:bodyPr>
            <a:normAutofit/>
          </a:bodyPr>
          <a:lstStyle/>
          <a:p>
            <a:r>
              <a:rPr lang="de-DE" dirty="0">
                <a:solidFill>
                  <a:srgbClr val="00B0F0"/>
                </a:solidFill>
              </a:rPr>
              <a:t>D</a:t>
            </a:r>
            <a:r>
              <a:rPr lang="de-DE" dirty="0" smtClean="0">
                <a:solidFill>
                  <a:srgbClr val="00B0F0"/>
                </a:solidFill>
              </a:rPr>
              <a:t>ie Fleisch Produktion verbraucht sehr viel Wasser.</a:t>
            </a:r>
          </a:p>
          <a:p>
            <a:r>
              <a:rPr lang="de-DE" dirty="0" smtClean="0">
                <a:solidFill>
                  <a:srgbClr val="00B050"/>
                </a:solidFill>
              </a:rPr>
              <a:t>z.B.                                             </a:t>
            </a:r>
            <a:r>
              <a:rPr lang="de-DE" dirty="0" smtClean="0">
                <a:solidFill>
                  <a:srgbClr val="7030A0"/>
                </a:solidFill>
              </a:rPr>
              <a:t>1kg Fleisch = 15000l                                   1kg Butter = 5500l        1l </a:t>
            </a:r>
            <a:r>
              <a:rPr lang="de-DE" dirty="0">
                <a:solidFill>
                  <a:srgbClr val="7030A0"/>
                </a:solidFill>
              </a:rPr>
              <a:t>Milch </a:t>
            </a:r>
            <a:r>
              <a:rPr lang="de-DE" dirty="0" smtClean="0">
                <a:solidFill>
                  <a:srgbClr val="7030A0"/>
                </a:solidFill>
              </a:rPr>
              <a:t>= 1000 </a:t>
            </a:r>
            <a:r>
              <a:rPr lang="de-DE" dirty="0">
                <a:solidFill>
                  <a:srgbClr val="7030A0"/>
                </a:solidFill>
              </a:rPr>
              <a:t>l </a:t>
            </a:r>
            <a:r>
              <a:rPr lang="de-DE" dirty="0" smtClean="0">
                <a:solidFill>
                  <a:srgbClr val="7030A0"/>
                </a:solidFill>
              </a:rPr>
              <a:t>             1kg </a:t>
            </a:r>
            <a:r>
              <a:rPr lang="de-DE" dirty="0">
                <a:solidFill>
                  <a:srgbClr val="7030A0"/>
                </a:solidFill>
              </a:rPr>
              <a:t>Kartoffeln =</a:t>
            </a:r>
            <a:r>
              <a:rPr lang="de-DE" dirty="0" smtClean="0">
                <a:solidFill>
                  <a:srgbClr val="7030A0"/>
                </a:solidFill>
              </a:rPr>
              <a:t> </a:t>
            </a:r>
            <a:r>
              <a:rPr lang="de-DE" dirty="0">
                <a:solidFill>
                  <a:srgbClr val="7030A0"/>
                </a:solidFill>
              </a:rPr>
              <a:t>290 </a:t>
            </a:r>
            <a:r>
              <a:rPr lang="de-DE" dirty="0" smtClean="0">
                <a:solidFill>
                  <a:srgbClr val="7030A0"/>
                </a:solidFill>
              </a:rPr>
              <a:t>l  1kg Salat  = 200 l        1kg Tomaten = 200l</a:t>
            </a:r>
          </a:p>
        </p:txBody>
      </p:sp>
      <p:sp>
        <p:nvSpPr>
          <p:cNvPr id="4" name="Inhaltsplatzhalter 3"/>
          <p:cNvSpPr>
            <a:spLocks noGrp="1"/>
          </p:cNvSpPr>
          <p:nvPr>
            <p:ph sz="half" idx="2"/>
          </p:nvPr>
        </p:nvSpPr>
        <p:spPr/>
        <p:txBody>
          <a:bodyPr>
            <a:normAutofit/>
          </a:bodyPr>
          <a:lstStyle/>
          <a:p>
            <a:r>
              <a:rPr lang="de-DE" dirty="0" smtClean="0">
                <a:solidFill>
                  <a:srgbClr val="0070C0"/>
                </a:solidFill>
              </a:rPr>
              <a:t>Ca. 70% der Wasser- </a:t>
            </a:r>
            <a:r>
              <a:rPr lang="de-DE" dirty="0" err="1" smtClean="0">
                <a:solidFill>
                  <a:srgbClr val="0070C0"/>
                </a:solidFill>
              </a:rPr>
              <a:t>ressourcen</a:t>
            </a:r>
            <a:r>
              <a:rPr lang="de-DE" dirty="0" smtClean="0">
                <a:solidFill>
                  <a:srgbClr val="0070C0"/>
                </a:solidFill>
              </a:rPr>
              <a:t> gehen in die Viehindustrie.</a:t>
            </a:r>
          </a:p>
          <a:p>
            <a:endParaRPr lang="de-DE" dirty="0">
              <a:solidFill>
                <a:srgbClr val="0070C0"/>
              </a:solidFill>
            </a:endParaRPr>
          </a:p>
          <a:p>
            <a:endParaRPr lang="de-DE" dirty="0" smtClean="0">
              <a:solidFill>
                <a:srgbClr val="0070C0"/>
              </a:solidFill>
            </a:endParaRPr>
          </a:p>
          <a:p>
            <a:pPr>
              <a:buNone/>
            </a:pPr>
            <a:r>
              <a:rPr lang="de-DE" dirty="0" smtClean="0">
                <a:solidFill>
                  <a:srgbClr val="0070C0"/>
                </a:solidFill>
              </a:rPr>
              <a:t>    </a:t>
            </a:r>
            <a:r>
              <a:rPr lang="de-DE" dirty="0" smtClean="0">
                <a:solidFill>
                  <a:schemeClr val="accent2"/>
                </a:solidFill>
              </a:rPr>
              <a:t>( „=„ heißt „verbraucht“)</a:t>
            </a:r>
            <a:endParaRPr lang="de-DE" dirty="0">
              <a:solidFill>
                <a:schemeClr val="accent2"/>
              </a:solidFill>
            </a:endParaRPr>
          </a:p>
        </p:txBody>
      </p:sp>
    </p:spTree>
  </p:cSld>
  <p:clrMapOvr>
    <a:masterClrMapping/>
  </p:clrMapOvr>
  <p:transition advTm="4659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amond(in)">
                                      <p:cBhvr>
                                        <p:cTn id="10" dur="2000"/>
                                        <p:tgtEl>
                                          <p:spTgt spid="3">
                                            <p:txEl>
                                              <p:pRg st="0" end="0"/>
                                            </p:txEl>
                                          </p:spTgt>
                                        </p:tgtEl>
                                      </p:cBhvr>
                                    </p:animEffect>
                                  </p:childTnLst>
                                </p:cTn>
                              </p:par>
                            </p:childTnLst>
                          </p:cTn>
                        </p:par>
                        <p:par>
                          <p:cTn id="11" fill="hold">
                            <p:stCondLst>
                              <p:cond delay="2000"/>
                            </p:stCondLst>
                            <p:childTnLst>
                              <p:par>
                                <p:cTn id="12" presetID="13" presetClass="entr" presetSubtype="16"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plus(in)">
                                      <p:cBhvr>
                                        <p:cTn id="14" dur="2000"/>
                                        <p:tgtEl>
                                          <p:spTgt spid="3">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1" end="1"/>
                                            </p:txEl>
                                          </p:spTgt>
                                        </p:tgtEl>
                                      </p:cBhvr>
                                    </p:animEffect>
                                  </p:childTnLst>
                                </p:cTn>
                              </p:par>
                            </p:childTnLst>
                          </p:cTn>
                        </p:par>
                        <p:par>
                          <p:cTn id="20" fill="hold">
                            <p:stCondLst>
                              <p:cond delay="4000"/>
                            </p:stCondLst>
                            <p:childTnLst>
                              <p:par>
                                <p:cTn id="21" presetID="45" presetClass="entr" presetSubtype="0" fill="hold" nodeType="afterEffect">
                                  <p:stCondLst>
                                    <p:cond delay="0"/>
                                  </p:stCondLst>
                                  <p:iterate type="lt">
                                    <p:tmPct val="10000"/>
                                  </p:iterate>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2000"/>
                                        <p:tgtEl>
                                          <p:spTgt spid="4">
                                            <p:txEl>
                                              <p:pRg st="0" end="0"/>
                                            </p:txEl>
                                          </p:spTgt>
                                        </p:tgtEl>
                                      </p:cBhvr>
                                    </p:animEffect>
                                    <p:anim calcmode="lin" valueType="num">
                                      <p:cBhvr>
                                        <p:cTn id="24"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25"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par>
                          <p:cTn id="26" fill="hold">
                            <p:stCondLst>
                              <p:cond delay="15800"/>
                            </p:stCondLst>
                            <p:childTnLst>
                              <p:par>
                                <p:cTn id="27" presetID="45" presetClass="entr" presetSubtype="0" fill="hold" nodeType="afterEffect">
                                  <p:stCondLst>
                                    <p:cond delay="0"/>
                                  </p:stCondLst>
                                  <p:iterate type="lt">
                                    <p:tmPct val="10000"/>
                                  </p:iterate>
                                  <p:childTnLst>
                                    <p:set>
                                      <p:cBhvr>
                                        <p:cTn id="28" dur="1" fill="hold">
                                          <p:stCondLst>
                                            <p:cond delay="0"/>
                                          </p:stCondLst>
                                        </p:cTn>
                                        <p:tgtEl>
                                          <p:spTgt spid="4">
                                            <p:txEl>
                                              <p:pRg st="3" end="3"/>
                                            </p:txEl>
                                          </p:spTgt>
                                        </p:tgtEl>
                                        <p:attrNameLst>
                                          <p:attrName>style.visibility</p:attrName>
                                        </p:attrNameLst>
                                      </p:cBhvr>
                                      <p:to>
                                        <p:strVal val="visible"/>
                                      </p:to>
                                    </p:set>
                                    <p:animEffect transition="in" filter="fade">
                                      <p:cBhvr>
                                        <p:cTn id="29" dur="2000"/>
                                        <p:tgtEl>
                                          <p:spTgt spid="4">
                                            <p:txEl>
                                              <p:pRg st="3" end="3"/>
                                            </p:txEl>
                                          </p:spTgt>
                                        </p:tgtEl>
                                      </p:cBhvr>
                                    </p:animEffect>
                                    <p:anim calcmode="lin" valueType="num">
                                      <p:cBhvr>
                                        <p:cTn id="30" dur="2000" fill="hold"/>
                                        <p:tgtEl>
                                          <p:spTgt spid="4">
                                            <p:txEl>
                                              <p:pRg st="3" end="3"/>
                                            </p:txEl>
                                          </p:spTgt>
                                        </p:tgtEl>
                                        <p:attrNameLst>
                                          <p:attrName>ppt_w</p:attrName>
                                        </p:attrNameLst>
                                      </p:cBhvr>
                                      <p:tavLst>
                                        <p:tav tm="0" fmla="#ppt_w*sin(2.5*pi*$)">
                                          <p:val>
                                            <p:fltVal val="0"/>
                                          </p:val>
                                        </p:tav>
                                        <p:tav tm="100000">
                                          <p:val>
                                            <p:fltVal val="1"/>
                                          </p:val>
                                        </p:tav>
                                      </p:tavLst>
                                    </p:anim>
                                    <p:anim calcmode="lin" valueType="num">
                                      <p:cBhvr>
                                        <p:cTn id="31" dur="2000" fill="hold"/>
                                        <p:tgtEl>
                                          <p:spTgt spid="4">
                                            <p:txEl>
                                              <p:pRg st="3" end="3"/>
                                            </p:txEl>
                                          </p:spTgt>
                                        </p:tgtEl>
                                        <p:attrNameLst>
                                          <p:attrName>ppt_h</p:attrName>
                                        </p:attrNameLst>
                                      </p:cBhvr>
                                      <p:tavLst>
                                        <p:tav tm="0">
                                          <p:val>
                                            <p:strVal val="#ppt_h"/>
                                          </p:val>
                                        </p:tav>
                                        <p:tav tm="100000">
                                          <p:val>
                                            <p:strVal val="#ppt_h"/>
                                          </p:val>
                                        </p:tav>
                                      </p:tavLst>
                                    </p:anim>
                                  </p:childTnLst>
                                </p:cTn>
                              </p:par>
                              <p:par>
                                <p:cTn id="32" presetID="18" presetClass="entr" presetSubtype="12" fill="hold" nodeType="withEffect">
                                  <p:stCondLst>
                                    <p:cond delay="0"/>
                                  </p:stCondLst>
                                  <p:iterate type="lt">
                                    <p:tmPct val="0"/>
                                  </p:iterate>
                                  <p:childTnLst>
                                    <p:set>
                                      <p:cBhvr>
                                        <p:cTn id="33" dur="1" fill="hold">
                                          <p:stCondLst>
                                            <p:cond delay="0"/>
                                          </p:stCondLst>
                                        </p:cTn>
                                        <p:tgtEl>
                                          <p:spTgt spid="4">
                                            <p:txEl>
                                              <p:pRg st="3" end="3"/>
                                            </p:txEl>
                                          </p:spTgt>
                                        </p:tgtEl>
                                        <p:attrNameLst>
                                          <p:attrName>style.visibility</p:attrName>
                                        </p:attrNameLst>
                                      </p:cBhvr>
                                      <p:to>
                                        <p:strVal val="visible"/>
                                      </p:to>
                                    </p:set>
                                    <p:animEffect transition="in" filter="strips(downLeft)">
                                      <p:cBhvr>
                                        <p:cTn id="34" dur="3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solidFill>
                  <a:schemeClr val="accent2">
                    <a:lumMod val="50000"/>
                  </a:schemeClr>
                </a:solidFill>
              </a:rPr>
              <a:t>Wie viel Wasser verschwenden wir in einem Jahr?</a:t>
            </a:r>
            <a:endParaRPr lang="de-DE" dirty="0">
              <a:solidFill>
                <a:schemeClr val="accent2">
                  <a:lumMod val="50000"/>
                </a:schemeClr>
              </a:solidFill>
            </a:endParaRPr>
          </a:p>
        </p:txBody>
      </p:sp>
      <p:sp>
        <p:nvSpPr>
          <p:cNvPr id="3" name="Inhaltsplatzhalter 2"/>
          <p:cNvSpPr>
            <a:spLocks noGrp="1"/>
          </p:cNvSpPr>
          <p:nvPr>
            <p:ph sz="half" idx="1"/>
          </p:nvPr>
        </p:nvSpPr>
        <p:spPr>
          <a:xfrm>
            <a:off x="457200" y="1600200"/>
            <a:ext cx="4686304" cy="4525963"/>
          </a:xfrm>
        </p:spPr>
        <p:txBody>
          <a:bodyPr/>
          <a:lstStyle/>
          <a:p>
            <a:r>
              <a:rPr lang="de-DE" dirty="0" smtClean="0">
                <a:solidFill>
                  <a:schemeClr val="accent6">
                    <a:lumMod val="75000"/>
                  </a:schemeClr>
                </a:solidFill>
              </a:rPr>
              <a:t>83kg Fleisch für jeden Menschen im Jahr = 1.245.000l Wasser pro Mensch im Jahr.</a:t>
            </a:r>
          </a:p>
          <a:p>
            <a:r>
              <a:rPr lang="de-DE" dirty="0" smtClean="0">
                <a:solidFill>
                  <a:schemeClr val="accent6">
                    <a:lumMod val="75000"/>
                  </a:schemeClr>
                </a:solidFill>
              </a:rPr>
              <a:t>Bei 82060000 Menschen in Deutschland macht das 102.164.700.000.000l Wasser. Und das Jedes Jahr.</a:t>
            </a:r>
            <a:endParaRPr lang="de-DE" dirty="0">
              <a:solidFill>
                <a:schemeClr val="accent6">
                  <a:lumMod val="75000"/>
                </a:schemeClr>
              </a:solidFill>
            </a:endParaRPr>
          </a:p>
        </p:txBody>
      </p:sp>
      <p:pic>
        <p:nvPicPr>
          <p:cNvPr id="5" name="Inhaltsplatzhalter 4" descr="wass3b11.jpg"/>
          <p:cNvPicPr>
            <a:picLocks noGrp="1" noChangeAspect="1"/>
          </p:cNvPicPr>
          <p:nvPr>
            <p:ph sz="half" idx="2"/>
          </p:nvPr>
        </p:nvPicPr>
        <p:blipFill>
          <a:blip r:embed="rId3"/>
          <a:stretch>
            <a:fillRect/>
          </a:stretch>
        </p:blipFill>
        <p:spPr>
          <a:xfrm>
            <a:off x="5429256" y="1643050"/>
            <a:ext cx="4400552" cy="2979540"/>
          </a:xfrm>
        </p:spPr>
      </p:pic>
    </p:spTree>
  </p:cSld>
  <p:clrMapOvr>
    <a:masterClrMapping/>
  </p:clrMapOvr>
  <p:transition advTm="4238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2000"/>
                                        <p:tgtEl>
                                          <p:spTgt spid="2"/>
                                        </p:tgtEl>
                                      </p:cBhvr>
                                    </p:animEffect>
                                  </p:childTnLst>
                                </p:cTn>
                              </p:par>
                            </p:childTnLst>
                          </p:cTn>
                        </p:par>
                        <p:par>
                          <p:cTn id="8" fill="hold">
                            <p:stCondLst>
                              <p:cond delay="2000"/>
                            </p:stCondLst>
                            <p:childTnLst>
                              <p:par>
                                <p:cTn id="9" presetID="45" presetClass="entr" presetSubtype="0" fill="hold" nodeType="afterEffect">
                                  <p:stCondLst>
                                    <p:cond delay="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anim calcmode="lin" valueType="num">
                                      <p:cBhvr>
                                        <p:cTn id="12"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3" dur="2000" fill="hold"/>
                                        <p:tgtEl>
                                          <p:spTgt spid="3">
                                            <p:txEl>
                                              <p:pRg st="0" end="0"/>
                                            </p:txEl>
                                          </p:spTgt>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iterate type="lt">
                                    <p:tmPct val="10000"/>
                                  </p:iterate>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2000"/>
                                        <p:tgtEl>
                                          <p:spTgt spid="3">
                                            <p:txEl>
                                              <p:pRg st="1" end="1"/>
                                            </p:txEl>
                                          </p:spTgt>
                                        </p:tgtEl>
                                      </p:cBhvr>
                                    </p:animEffect>
                                    <p:anim calcmode="lin" valueType="num">
                                      <p:cBhvr>
                                        <p:cTn id="17"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8"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par>
                          <p:cTn id="19" fill="hold">
                            <p:stCondLst>
                              <p:cond delay="20400"/>
                            </p:stCondLst>
                            <p:childTnLst>
                              <p:par>
                                <p:cTn id="20" presetID="8" presetClass="entr" presetSubtype="16"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par>
                          <p:cTn id="23" fill="hold">
                            <p:stCondLst>
                              <p:cond delay="22400"/>
                            </p:stCondLst>
                            <p:childTnLst>
                              <p:par>
                                <p:cTn id="24" presetID="25" presetClass="emph" presetSubtype="0" fill="hold" nodeType="afterEffect">
                                  <p:stCondLst>
                                    <p:cond delay="0"/>
                                  </p:stCondLst>
                                  <p:childTnLst>
                                    <p:animClr clrSpc="hsl">
                                      <p:cBhvr override="childStyle">
                                        <p:cTn id="25" dur="5000" fill="hold"/>
                                        <p:tgtEl>
                                          <p:spTgt spid="5"/>
                                        </p:tgtEl>
                                        <p:attrNameLst>
                                          <p:attrName>style.color</p:attrName>
                                        </p:attrNameLst>
                                      </p:cBhvr>
                                      <p:by>
                                        <p:hsl h="0" s="-70588" l="0"/>
                                      </p:by>
                                    </p:animClr>
                                    <p:animClr clrSpc="hsl">
                                      <p:cBhvr>
                                        <p:cTn id="26" dur="5000" fill="hold"/>
                                        <p:tgtEl>
                                          <p:spTgt spid="5"/>
                                        </p:tgtEl>
                                        <p:attrNameLst>
                                          <p:attrName>fillcolor</p:attrName>
                                        </p:attrNameLst>
                                      </p:cBhvr>
                                      <p:by>
                                        <p:hsl h="0" s="-70588" l="0"/>
                                      </p:by>
                                    </p:animClr>
                                    <p:animClr clrSpc="hsl">
                                      <p:cBhvr>
                                        <p:cTn id="27" dur="5000" fill="hold"/>
                                        <p:tgtEl>
                                          <p:spTgt spid="5"/>
                                        </p:tgtEl>
                                        <p:attrNameLst>
                                          <p:attrName>stroke.color</p:attrName>
                                        </p:attrNameLst>
                                      </p:cBhvr>
                                      <p:by>
                                        <p:hsl h="0" s="-70588" l="0"/>
                                      </p:by>
                                    </p:animClr>
                                    <p:set>
                                      <p:cBhvr>
                                        <p:cTn id="28" dur="5000" fill="hold"/>
                                        <p:tgtEl>
                                          <p:spTgt spid="5"/>
                                        </p:tgtEl>
                                        <p:attrNameLst>
                                          <p:attrName>fill.type</p:attrName>
                                        </p:attrNameLst>
                                      </p:cBhvr>
                                      <p:to>
                                        <p:strVal val="solid"/>
                                      </p:to>
                                    </p:set>
                                  </p:childTnLst>
                                </p:cTn>
                              </p:par>
                            </p:childTnLst>
                          </p:cTn>
                        </p:par>
                        <p:par>
                          <p:cTn id="29" fill="hold">
                            <p:stCondLst>
                              <p:cond delay="27400"/>
                            </p:stCondLst>
                            <p:childTnLst>
                              <p:par>
                                <p:cTn id="30" presetID="5" presetClass="exit" presetSubtype="10" fill="hold" nodeType="afterEffect">
                                  <p:stCondLst>
                                    <p:cond delay="0"/>
                                  </p:stCondLst>
                                  <p:childTnLst>
                                    <p:animEffect transition="out" filter="checkerboard(across)">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accent2">
                    <a:lumMod val="75000"/>
                  </a:schemeClr>
                </a:solidFill>
              </a:rPr>
              <a:t>Weltweit</a:t>
            </a:r>
            <a:endParaRPr lang="de-DE" dirty="0">
              <a:solidFill>
                <a:schemeClr val="accent2">
                  <a:lumMod val="75000"/>
                </a:schemeClr>
              </a:solidFill>
            </a:endParaRPr>
          </a:p>
        </p:txBody>
      </p:sp>
      <p:sp>
        <p:nvSpPr>
          <p:cNvPr id="3" name="Inhaltsplatzhalter 2"/>
          <p:cNvSpPr>
            <a:spLocks noGrp="1"/>
          </p:cNvSpPr>
          <p:nvPr>
            <p:ph sz="half" idx="1"/>
          </p:nvPr>
        </p:nvSpPr>
        <p:spPr/>
        <p:txBody>
          <a:bodyPr/>
          <a:lstStyle/>
          <a:p>
            <a:endParaRPr lang="de-DE" dirty="0" smtClean="0">
              <a:solidFill>
                <a:schemeClr val="accent6">
                  <a:lumMod val="75000"/>
                </a:schemeClr>
              </a:solidFill>
            </a:endParaRPr>
          </a:p>
          <a:p>
            <a:pPr>
              <a:buNone/>
            </a:pPr>
            <a:endParaRPr lang="de-DE" dirty="0" smtClean="0">
              <a:solidFill>
                <a:schemeClr val="accent6">
                  <a:lumMod val="75000"/>
                </a:schemeClr>
              </a:solidFill>
            </a:endParaRPr>
          </a:p>
          <a:p>
            <a:r>
              <a:rPr lang="de-DE" dirty="0" smtClean="0">
                <a:solidFill>
                  <a:schemeClr val="accent6">
                    <a:lumMod val="75000"/>
                  </a:schemeClr>
                </a:solidFill>
              </a:rPr>
              <a:t>Pro Sekunde werden in Amerika und Europa  ca. 1.100 t Exkremente von den Zuchttieren ausgeschieden.</a:t>
            </a:r>
          </a:p>
          <a:p>
            <a:endParaRPr lang="de-DE" dirty="0" smtClean="0">
              <a:solidFill>
                <a:schemeClr val="accent1">
                  <a:lumMod val="75000"/>
                </a:schemeClr>
              </a:solidFill>
            </a:endParaRPr>
          </a:p>
        </p:txBody>
      </p:sp>
      <p:sp>
        <p:nvSpPr>
          <p:cNvPr id="4" name="Inhaltsplatzhalter 3"/>
          <p:cNvSpPr>
            <a:spLocks noGrp="1"/>
          </p:cNvSpPr>
          <p:nvPr>
            <p:ph sz="half" idx="2"/>
          </p:nvPr>
        </p:nvSpPr>
        <p:spPr/>
        <p:txBody>
          <a:bodyPr/>
          <a:lstStyle/>
          <a:p>
            <a:r>
              <a:rPr lang="de-DE" dirty="0" smtClean="0">
                <a:solidFill>
                  <a:schemeClr val="accent6">
                    <a:lumMod val="75000"/>
                  </a:schemeClr>
                </a:solidFill>
              </a:rPr>
              <a:t>Das heißt das diese auch verrotten müssen. </a:t>
            </a:r>
          </a:p>
          <a:p>
            <a:r>
              <a:rPr lang="de-DE" dirty="0" smtClean="0">
                <a:solidFill>
                  <a:schemeClr val="accent6">
                    <a:lumMod val="75000"/>
                  </a:schemeClr>
                </a:solidFill>
              </a:rPr>
              <a:t>Dabei entsteht auch noch Wärme die den Klimawandel voran treibt</a:t>
            </a:r>
          </a:p>
        </p:txBody>
      </p:sp>
    </p:spTree>
  </p:cSld>
  <p:clrMapOvr>
    <a:masterClrMapping/>
  </p:clrMapOvr>
  <p:transition advTm="2422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p:stCondLst>
                              <p:cond delay="1700"/>
                            </p:stCondLst>
                            <p:childTnLst>
                              <p:par>
                                <p:cTn id="12" presetID="56" presetClass="entr" presetSubtype="0" fill="hold" nodeType="afterEffect">
                                  <p:stCondLst>
                                    <p:cond delay="0"/>
                                  </p:stCondLst>
                                  <p:iterate type="lt">
                                    <p:tmPct val="10000"/>
                                  </p:iterate>
                                  <p:childTnLst>
                                    <p:set>
                                      <p:cBhvr>
                                        <p:cTn id="13" dur="1" fill="hold">
                                          <p:stCondLst>
                                            <p:cond delay="0"/>
                                          </p:stCondLst>
                                        </p:cTn>
                                        <p:tgtEl>
                                          <p:spTgt spid="3">
                                            <p:txEl>
                                              <p:pRg st="2" end="2"/>
                                            </p:txEl>
                                          </p:spTgt>
                                        </p:tgtEl>
                                        <p:attrNameLst>
                                          <p:attrName>style.visibility</p:attrName>
                                        </p:attrNameLst>
                                      </p:cBhvr>
                                      <p:to>
                                        <p:strVal val="visible"/>
                                      </p:to>
                                    </p:set>
                                    <p:anim by="(-#ppt_w*2)" calcmode="lin" valueType="num">
                                      <p:cBhvr rctx="PPT">
                                        <p:cTn id="14" dur="500" autoRev="1" fill="hold">
                                          <p:stCondLst>
                                            <p:cond delay="0"/>
                                          </p:stCondLst>
                                        </p:cTn>
                                        <p:tgtEl>
                                          <p:spTgt spid="3">
                                            <p:txEl>
                                              <p:pRg st="2" end="2"/>
                                            </p:txEl>
                                          </p:spTgt>
                                        </p:tgtEl>
                                        <p:attrNameLst>
                                          <p:attrName>ppt_w</p:attrName>
                                        </p:attrNameLst>
                                      </p:cBhvr>
                                    </p:anim>
                                    <p:anim by="(#ppt_w*0.50)" calcmode="lin" valueType="num">
                                      <p:cBhvr>
                                        <p:cTn id="15" dur="500" decel="50000" autoRev="1" fill="hold">
                                          <p:stCondLst>
                                            <p:cond delay="0"/>
                                          </p:stCondLst>
                                        </p:cTn>
                                        <p:tgtEl>
                                          <p:spTgt spid="3">
                                            <p:txEl>
                                              <p:pRg st="2" end="2"/>
                                            </p:txEl>
                                          </p:spTgt>
                                        </p:tgtEl>
                                        <p:attrNameLst>
                                          <p:attrName>ppt_x</p:attrName>
                                        </p:attrNameLst>
                                      </p:cBhvr>
                                    </p:anim>
                                    <p:anim from="(-#ppt_h/2)" to="(#ppt_y)" calcmode="lin" valueType="num">
                                      <p:cBhvr>
                                        <p:cTn id="16" dur="1000" fill="hold">
                                          <p:stCondLst>
                                            <p:cond delay="0"/>
                                          </p:stCondLst>
                                        </p:cTn>
                                        <p:tgtEl>
                                          <p:spTgt spid="3">
                                            <p:txEl>
                                              <p:pRg st="2" end="2"/>
                                            </p:txEl>
                                          </p:spTgt>
                                        </p:tgtEl>
                                        <p:attrNameLst>
                                          <p:attrName>ppt_y</p:attrName>
                                        </p:attrNameLst>
                                      </p:cBhvr>
                                    </p:anim>
                                    <p:animRot by="21600000">
                                      <p:cBhvr>
                                        <p:cTn id="17" dur="1000" fill="hold">
                                          <p:stCondLst>
                                            <p:cond delay="0"/>
                                          </p:stCondLst>
                                        </p:cTn>
                                        <p:tgtEl>
                                          <p:spTgt spid="3">
                                            <p:txEl>
                                              <p:pRg st="2" end="2"/>
                                            </p:txEl>
                                          </p:spTgt>
                                        </p:tgtEl>
                                        <p:attrNameLst>
                                          <p:attrName>r</p:attrName>
                                        </p:attrNameLst>
                                      </p:cBhvr>
                                    </p:animRot>
                                  </p:childTnLst>
                                </p:cTn>
                              </p:par>
                            </p:childTnLst>
                          </p:cTn>
                        </p:par>
                        <p:par>
                          <p:cTn id="18" fill="hold">
                            <p:stCondLst>
                              <p:cond delay="11000"/>
                            </p:stCondLst>
                            <p:childTnLst>
                              <p:par>
                                <p:cTn id="19" presetID="29" presetClass="entr" presetSubtype="0" fill="hold" nodeType="after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p:cTn id="21"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22"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4">
                                            <p:txEl>
                                              <p:pRg st="0" end="0"/>
                                            </p:txEl>
                                          </p:spTgt>
                                        </p:tgtEl>
                                      </p:cBhvr>
                                    </p:animEffect>
                                  </p:childTnLst>
                                </p:cTn>
                              </p:par>
                              <p:par>
                                <p:cTn id="24" presetID="29" presetClass="entr" presetSubtype="0" fill="hold" nodeType="with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 calcmode="lin" valueType="num">
                                      <p:cBhvr>
                                        <p:cTn id="26" dur="10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27" dur="1000" fill="hold"/>
                                        <p:tgtEl>
                                          <p:spTgt spid="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accent2">
                    <a:lumMod val="50000"/>
                  </a:schemeClr>
                </a:solidFill>
              </a:rPr>
              <a:t>Die Gasentwicklung</a:t>
            </a:r>
            <a:endParaRPr lang="de-DE" dirty="0">
              <a:solidFill>
                <a:schemeClr val="accent2">
                  <a:lumMod val="50000"/>
                </a:schemeClr>
              </a:solidFill>
            </a:endParaRPr>
          </a:p>
        </p:txBody>
      </p:sp>
      <p:sp>
        <p:nvSpPr>
          <p:cNvPr id="3" name="Inhaltsplatzhalter 2"/>
          <p:cNvSpPr>
            <a:spLocks noGrp="1"/>
          </p:cNvSpPr>
          <p:nvPr>
            <p:ph idx="1"/>
          </p:nvPr>
        </p:nvSpPr>
        <p:spPr/>
        <p:txBody>
          <a:bodyPr/>
          <a:lstStyle/>
          <a:p>
            <a:r>
              <a:rPr lang="de-DE" dirty="0" smtClean="0">
                <a:solidFill>
                  <a:schemeClr val="accent3">
                    <a:lumMod val="75000"/>
                  </a:schemeClr>
                </a:solidFill>
              </a:rPr>
              <a:t>Bei der Fleischproduktion wird nicht nur Waser verschmutzt, sondern es werden auch Gase produziert  z.B.:                                         </a:t>
            </a:r>
            <a:endParaRPr lang="de-DE" dirty="0">
              <a:solidFill>
                <a:schemeClr val="accent3">
                  <a:lumMod val="75000"/>
                </a:schemeClr>
              </a:solidFill>
            </a:endParaRPr>
          </a:p>
          <a:p>
            <a:r>
              <a:rPr lang="de-DE" dirty="0" smtClean="0">
                <a:solidFill>
                  <a:schemeClr val="accent1">
                    <a:lumMod val="75000"/>
                  </a:schemeClr>
                </a:solidFill>
              </a:rPr>
              <a:t>Beim Verdauen des Futters</a:t>
            </a:r>
          </a:p>
          <a:p>
            <a:r>
              <a:rPr lang="de-DE" dirty="0" smtClean="0">
                <a:solidFill>
                  <a:schemeClr val="tx2">
                    <a:lumMod val="75000"/>
                  </a:schemeClr>
                </a:solidFill>
              </a:rPr>
              <a:t>Bei der Herstellung des Futters</a:t>
            </a:r>
          </a:p>
          <a:p>
            <a:r>
              <a:rPr lang="de-DE" dirty="0" smtClean="0">
                <a:solidFill>
                  <a:schemeClr val="accent1">
                    <a:lumMod val="75000"/>
                  </a:schemeClr>
                </a:solidFill>
              </a:rPr>
              <a:t>Beim Einsatz der Landmaschinen</a:t>
            </a:r>
          </a:p>
          <a:p>
            <a:r>
              <a:rPr lang="de-DE" dirty="0" smtClean="0">
                <a:solidFill>
                  <a:schemeClr val="tx2">
                    <a:lumMod val="75000"/>
                  </a:schemeClr>
                </a:solidFill>
              </a:rPr>
              <a:t>Beim Transport der Tiere</a:t>
            </a:r>
          </a:p>
          <a:p>
            <a:endParaRPr lang="de-DE" dirty="0" smtClean="0"/>
          </a:p>
        </p:txBody>
      </p:sp>
    </p:spTree>
  </p:cSld>
  <p:clrMapOvr>
    <a:masterClrMapping/>
  </p:clrMapOvr>
  <p:transition advTm="1728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21" presetClass="entr" presetSubtype="4"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heel(4)">
                                      <p:cBhvr>
                                        <p:cTn id="11" dur="2000"/>
                                        <p:tgtEl>
                                          <p:spTgt spid="3">
                                            <p:txEl>
                                              <p:pRg st="0" end="0"/>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rgbClr val="C00000"/>
                </a:solidFill>
              </a:rPr>
              <a:t>Was kann man tun???</a:t>
            </a:r>
            <a:endParaRPr lang="de-DE" dirty="0">
              <a:solidFill>
                <a:srgbClr val="C00000"/>
              </a:solidFill>
            </a:endParaRPr>
          </a:p>
        </p:txBody>
      </p:sp>
      <p:sp>
        <p:nvSpPr>
          <p:cNvPr id="3" name="Inhaltsplatzhalter 2"/>
          <p:cNvSpPr>
            <a:spLocks noGrp="1"/>
          </p:cNvSpPr>
          <p:nvPr>
            <p:ph idx="1"/>
          </p:nvPr>
        </p:nvSpPr>
        <p:spPr/>
        <p:txBody>
          <a:bodyPr/>
          <a:lstStyle/>
          <a:p>
            <a:r>
              <a:rPr lang="de-DE" dirty="0" smtClean="0">
                <a:solidFill>
                  <a:srgbClr val="0070C0"/>
                </a:solidFill>
              </a:rPr>
              <a:t>Man könnte weniger oder gar kein Fleisch mehr essen. Wenn man z.B. Vegetarier wird tut man nicht nur der Umwelt etwas Gutes, sondern auch sich selbst. Denn Vegetarier und Veganer Leben ca. 3 Jahre länger und haben trotzdem weniger Herz Probleme.</a:t>
            </a:r>
            <a:endParaRPr lang="de-DE" dirty="0">
              <a:solidFill>
                <a:srgbClr val="0070C0"/>
              </a:solidFill>
            </a:endParaRPr>
          </a:p>
        </p:txBody>
      </p:sp>
    </p:spTree>
  </p:cSld>
  <p:clrMapOvr>
    <a:masterClrMapping/>
  </p:clrMapOvr>
  <p:transition advTm="3034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par>
                          <p:cTn id="8" fill="hold">
                            <p:stCondLst>
                              <p:cond delay="1000"/>
                            </p:stCondLst>
                            <p:childTnLst>
                              <p:par>
                                <p:cTn id="9" presetID="45" presetClass="entr" presetSubtype="0" fill="hold" nodeType="afterEffect">
                                  <p:stCondLst>
                                    <p:cond delay="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3"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79000">
              <a:srgbClr val="03D4A8">
                <a:alpha val="79000"/>
              </a:srgbClr>
            </a:gs>
            <a:gs pos="25000">
              <a:srgbClr val="21D6E0"/>
            </a:gs>
            <a:gs pos="75000">
              <a:srgbClr val="0087E6"/>
            </a:gs>
            <a:gs pos="100000">
              <a:srgbClr val="005CBF"/>
            </a:gs>
          </a:gsLst>
          <a:lin ang="18900000" scaled="1"/>
        </a:gra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500034" y="1785926"/>
            <a:ext cx="7772400" cy="1470025"/>
          </a:xfrm>
        </p:spPr>
        <p:txBody>
          <a:bodyPr>
            <a:normAutofit/>
          </a:bodyPr>
          <a:lstStyle/>
          <a:p>
            <a:r>
              <a:rPr lang="de-DE" sz="4000" dirty="0" smtClean="0">
                <a:solidFill>
                  <a:schemeClr val="accent6">
                    <a:lumMod val="60000"/>
                    <a:lumOff val="40000"/>
                  </a:schemeClr>
                </a:solidFill>
              </a:rPr>
              <a:t>von</a:t>
            </a:r>
            <a:endParaRPr lang="de-DE" sz="4000" dirty="0">
              <a:solidFill>
                <a:schemeClr val="accent6">
                  <a:lumMod val="60000"/>
                  <a:lumOff val="40000"/>
                </a:schemeClr>
              </a:solidFill>
            </a:endParaRPr>
          </a:p>
        </p:txBody>
      </p:sp>
      <p:sp>
        <p:nvSpPr>
          <p:cNvPr id="3" name="Untertitel 2"/>
          <p:cNvSpPr>
            <a:spLocks noGrp="1"/>
          </p:cNvSpPr>
          <p:nvPr>
            <p:ph type="subTitle" idx="1"/>
          </p:nvPr>
        </p:nvSpPr>
        <p:spPr>
          <a:xfrm>
            <a:off x="1285852" y="3071810"/>
            <a:ext cx="6400800" cy="3214710"/>
          </a:xfrm>
        </p:spPr>
        <p:txBody>
          <a:bodyPr>
            <a:normAutofit/>
          </a:bodyPr>
          <a:lstStyle/>
          <a:p>
            <a:r>
              <a:rPr lang="de-DE" sz="4400" dirty="0" smtClean="0">
                <a:solidFill>
                  <a:schemeClr val="accent2">
                    <a:lumMod val="75000"/>
                  </a:schemeClr>
                </a:solidFill>
              </a:rPr>
              <a:t>Elias Jank</a:t>
            </a:r>
          </a:p>
          <a:p>
            <a:endParaRPr lang="de-DE" sz="4400" dirty="0" smtClean="0">
              <a:solidFill>
                <a:schemeClr val="accent2">
                  <a:lumMod val="75000"/>
                </a:schemeClr>
              </a:solidFill>
            </a:endParaRPr>
          </a:p>
          <a:p>
            <a:endParaRPr lang="de-DE" sz="4400" dirty="0" smtClean="0">
              <a:solidFill>
                <a:schemeClr val="accent2">
                  <a:lumMod val="75000"/>
                </a:schemeClr>
              </a:solidFill>
            </a:endParaRPr>
          </a:p>
          <a:p>
            <a:r>
              <a:rPr lang="de-DE" sz="1400" dirty="0" smtClean="0">
                <a:solidFill>
                  <a:schemeClr val="accent2">
                    <a:lumMod val="75000"/>
                  </a:schemeClr>
                </a:solidFill>
              </a:rPr>
              <a:t>Meinungen nehme ich gerne unter dieser E-Mail entgegen: </a:t>
            </a:r>
          </a:p>
          <a:p>
            <a:r>
              <a:rPr lang="de-DE" sz="1400" dirty="0" smtClean="0">
                <a:solidFill>
                  <a:schemeClr val="accent2">
                    <a:lumMod val="75000"/>
                  </a:schemeClr>
                </a:solidFill>
                <a:hlinkClick r:id="rId2"/>
              </a:rPr>
              <a:t>eliasjank@gmail.com</a:t>
            </a:r>
            <a:endParaRPr lang="de-DE" sz="1400" dirty="0" smtClean="0">
              <a:solidFill>
                <a:schemeClr val="accent2">
                  <a:lumMod val="75000"/>
                </a:schemeClr>
              </a:solidFill>
            </a:endParaRPr>
          </a:p>
          <a:p>
            <a:r>
              <a:rPr lang="de-DE" sz="1400" dirty="0" smtClean="0">
                <a:solidFill>
                  <a:schemeClr val="accent2">
                    <a:lumMod val="75000"/>
                  </a:schemeClr>
                </a:solidFill>
              </a:rPr>
              <a:t>o</a:t>
            </a:r>
            <a:r>
              <a:rPr lang="de-DE" sz="1400" dirty="0" smtClean="0">
                <a:solidFill>
                  <a:schemeClr val="accent2">
                    <a:lumMod val="75000"/>
                  </a:schemeClr>
                </a:solidFill>
              </a:rPr>
              <a:t>der auf </a:t>
            </a:r>
            <a:r>
              <a:rPr lang="de-DE" sz="1400" dirty="0" err="1" smtClean="0">
                <a:solidFill>
                  <a:schemeClr val="accent2">
                    <a:lumMod val="75000"/>
                  </a:schemeClr>
                </a:solidFill>
              </a:rPr>
              <a:t>facebook</a:t>
            </a:r>
            <a:r>
              <a:rPr lang="de-DE" sz="1400" dirty="0" smtClean="0">
                <a:solidFill>
                  <a:schemeClr val="accent2">
                    <a:lumMod val="75000"/>
                  </a:schemeClr>
                </a:solidFill>
              </a:rPr>
              <a:t>: </a:t>
            </a:r>
            <a:r>
              <a:rPr lang="de-DE" sz="1400" dirty="0" smtClean="0">
                <a:solidFill>
                  <a:schemeClr val="accent2">
                    <a:lumMod val="75000"/>
                  </a:schemeClr>
                </a:solidFill>
              </a:rPr>
              <a:t>Elias Jank</a:t>
            </a:r>
            <a:endParaRPr lang="de-DE" sz="1400" dirty="0">
              <a:solidFill>
                <a:schemeClr val="accent2">
                  <a:lumMod val="75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79000">
              <a:srgbClr val="03D4A8">
                <a:alpha val="79000"/>
              </a:srgbClr>
            </a:gs>
            <a:gs pos="25000">
              <a:srgbClr val="21D6E0"/>
            </a:gs>
            <a:gs pos="75000">
              <a:srgbClr val="0087E6"/>
            </a:gs>
            <a:gs pos="100000">
              <a:srgbClr val="005CBF"/>
            </a:gs>
          </a:gsLst>
          <a:lin ang="18900000" scaled="1"/>
          <a:tileRect/>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solidFill>
                  <a:srgbClr val="7030A0"/>
                </a:solidFill>
              </a:rPr>
              <a:t>Quellen</a:t>
            </a:r>
            <a:endParaRPr lang="de-DE" dirty="0">
              <a:solidFill>
                <a:srgbClr val="7030A0"/>
              </a:solidFill>
            </a:endParaRPr>
          </a:p>
        </p:txBody>
      </p:sp>
      <p:sp>
        <p:nvSpPr>
          <p:cNvPr id="3" name="Inhaltsplatzhalter 2"/>
          <p:cNvSpPr>
            <a:spLocks noGrp="1"/>
          </p:cNvSpPr>
          <p:nvPr>
            <p:ph idx="1"/>
          </p:nvPr>
        </p:nvSpPr>
        <p:spPr>
          <a:xfrm>
            <a:off x="457200" y="1600200"/>
            <a:ext cx="8229600" cy="5114948"/>
          </a:xfrm>
        </p:spPr>
        <p:txBody>
          <a:bodyPr>
            <a:normAutofit fontScale="47500" lnSpcReduction="20000"/>
          </a:bodyPr>
          <a:lstStyle/>
          <a:p>
            <a:r>
              <a:rPr lang="de-DE" u="sng" dirty="0" smtClean="0">
                <a:hlinkClick r:id="rId2"/>
              </a:rPr>
              <a:t>http://de.wikipedia.org/wiki/Vegetarismus</a:t>
            </a:r>
            <a:endParaRPr lang="de-DE" dirty="0" smtClean="0"/>
          </a:p>
          <a:p>
            <a:r>
              <a:rPr lang="de-DE" u="sng" dirty="0" smtClean="0">
                <a:hlinkClick r:id="rId3"/>
              </a:rPr>
              <a:t>http://www.welt.de/wissenschaft/article8211869/Vegetarier-sind-die-besseren-Klimaschuetzer.html</a:t>
            </a:r>
            <a:endParaRPr lang="de-DE" dirty="0" smtClean="0"/>
          </a:p>
          <a:p>
            <a:r>
              <a:rPr lang="de-DE" u="sng" dirty="0" smtClean="0">
                <a:hlinkClick r:id="rId4"/>
              </a:rPr>
              <a:t>http://www.petakids.de/web/vegetarismus_die.246.html</a:t>
            </a:r>
            <a:endParaRPr lang="de-DE" dirty="0" smtClean="0"/>
          </a:p>
          <a:p>
            <a:r>
              <a:rPr lang="de-DE" u="sng" dirty="0" smtClean="0">
                <a:hlinkClick r:id="rId5"/>
              </a:rPr>
              <a:t>http://www.peta.de/web/vegetarismus_und.1415.html</a:t>
            </a:r>
            <a:endParaRPr lang="de-DE" dirty="0" smtClean="0"/>
          </a:p>
          <a:p>
            <a:r>
              <a:rPr lang="de-DE" u="sng" dirty="0" smtClean="0">
                <a:hlinkClick r:id="rId6"/>
              </a:rPr>
              <a:t>http://www.dw.de/dw/article/0,,5946060,00.html?maca=de-rss-de-top-1016-rdf</a:t>
            </a:r>
            <a:endParaRPr lang="de-DE" dirty="0" smtClean="0"/>
          </a:p>
          <a:p>
            <a:r>
              <a:rPr lang="de-DE" u="sng" dirty="0" smtClean="0">
                <a:hlinkClick r:id="rId7"/>
              </a:rPr>
              <a:t>http://www.focus.de/gesundheit/ernaehrung/news/fleischverzicht-vegetarier-leben-gesuender_aid_618746.html</a:t>
            </a:r>
            <a:endParaRPr lang="de-DE" dirty="0" smtClean="0"/>
          </a:p>
          <a:p>
            <a:r>
              <a:rPr lang="de-DE" u="sng" dirty="0" smtClean="0">
                <a:hlinkClick r:id="rId8"/>
              </a:rPr>
              <a:t>http://www.curado.de/Vegetarismus-Umwelt-Ernaehrung-22151/</a:t>
            </a:r>
            <a:endParaRPr lang="de-DE" dirty="0" smtClean="0"/>
          </a:p>
          <a:p>
            <a:r>
              <a:rPr lang="de-DE" u="sng" dirty="0" smtClean="0">
                <a:hlinkClick r:id="rId9"/>
              </a:rPr>
              <a:t>http://www.zeit.de/online/2008/31/weltvegetarier-kongress</a:t>
            </a:r>
            <a:endParaRPr lang="de-DE" dirty="0" smtClean="0"/>
          </a:p>
          <a:p>
            <a:r>
              <a:rPr lang="de-DE" u="sng" dirty="0" smtClean="0">
                <a:hlinkClick r:id="rId10"/>
              </a:rPr>
              <a:t>http://suite101.de/article/umweltverschmutzung-durch-fleischkonsum-a66310</a:t>
            </a:r>
            <a:endParaRPr lang="de-DE" dirty="0" smtClean="0"/>
          </a:p>
          <a:p>
            <a:r>
              <a:rPr lang="de-DE" u="sng" dirty="0" smtClean="0">
                <a:hlinkClick r:id="rId11"/>
              </a:rPr>
              <a:t>http://us.123rf.com/400wm/400/400/jezper/jezper1009/jezper100900033/7816703-co2-illustration-isolated-on-white.jpg</a:t>
            </a:r>
            <a:endParaRPr lang="de-DE" dirty="0" smtClean="0"/>
          </a:p>
          <a:p>
            <a:r>
              <a:rPr lang="de-DE" u="sng" dirty="0" smtClean="0">
                <a:hlinkClick r:id="rId12"/>
              </a:rPr>
              <a:t>http://start.funmoods.com/results.php?s=CO2&amp;category=images&amp;a=fmtgl&amp;f=4&amp;cd=2XzutAtN2Y1L1QzutDtDtBtAzz0ByBtCtAtB0E0ByBzy0EtDtN0D0TzutBtDtCtBtDyCtDyB&amp;cr=1837164215&amp;start=1</a:t>
            </a:r>
            <a:endParaRPr lang="de-DE" dirty="0" smtClean="0"/>
          </a:p>
          <a:p>
            <a:r>
              <a:rPr lang="de-DE" u="sng" dirty="0" smtClean="0">
                <a:hlinkClick r:id="rId13"/>
              </a:rPr>
              <a:t>http://www.cooperantesblog.com/wp-content/uploads/2009/03/logo_biosfera__1.jpg</a:t>
            </a:r>
            <a:endParaRPr lang="de-DE" dirty="0" smtClean="0"/>
          </a:p>
          <a:p>
            <a:r>
              <a:rPr lang="de-DE" dirty="0" smtClean="0">
                <a:hlinkClick r:id="rId14"/>
              </a:rPr>
              <a:t>http://www.google.de/search?q=Wie+viel+Wasser+verbraucht+ein+kilogramm+Fleisch&amp;rlz=1C1GGGE_deDE502DE502&amp;sugexp=chrome,mod=10&amp;sourceid=chrome&amp;ie=UTF-8</a:t>
            </a:r>
            <a:endParaRPr lang="de-DE" dirty="0" smtClean="0"/>
          </a:p>
          <a:p>
            <a:r>
              <a:rPr lang="de-DE" dirty="0" smtClean="0">
                <a:hlinkClick r:id="rId15"/>
              </a:rPr>
              <a:t>http://marktcheck.greenpeace.at/2384.html</a:t>
            </a:r>
            <a:endParaRPr lang="de-DE" dirty="0" smtClean="0"/>
          </a:p>
          <a:p>
            <a:r>
              <a:rPr lang="de-DE" dirty="0" smtClean="0">
                <a:hlinkClick r:id="rId16"/>
              </a:rPr>
              <a:t>http://</a:t>
            </a:r>
            <a:r>
              <a:rPr lang="de-DE" dirty="0" smtClean="0">
                <a:hlinkClick r:id="rId16"/>
              </a:rPr>
              <a:t>www.youtube.com/watch?v=EZ8kZoYABN8</a:t>
            </a:r>
            <a:endParaRPr lang="de-DE" dirty="0" smtClean="0"/>
          </a:p>
          <a:p>
            <a:endParaRPr lang="de-DE" dirty="0" smtClean="0"/>
          </a:p>
          <a:p>
            <a:pPr>
              <a:buNone/>
            </a:pPr>
            <a:r>
              <a:rPr lang="de-DE" dirty="0" smtClean="0"/>
              <a:t>			        </a:t>
            </a:r>
            <a:r>
              <a:rPr lang="de-DE" dirty="0" smtClean="0">
                <a:solidFill>
                  <a:schemeClr val="accent2">
                    <a:lumMod val="75000"/>
                  </a:schemeClr>
                </a:solidFill>
              </a:rPr>
              <a:t>Datum entspricht ca. dem 12.3.2013</a:t>
            </a:r>
            <a:endParaRPr lang="de-DE" dirty="0" smtClean="0">
              <a:solidFill>
                <a:schemeClr val="accent2">
                  <a:lumMod val="75000"/>
                </a:schemeClr>
              </a:solidFill>
            </a:endParaRPr>
          </a:p>
          <a:p>
            <a:endParaRPr lang="de-DE" dirty="0" smtClean="0"/>
          </a:p>
          <a:p>
            <a:endParaRPr lang="de-DE" dirty="0"/>
          </a:p>
        </p:txBody>
      </p:sp>
    </p:spTree>
  </p:cSld>
  <p:clrMapOvr>
    <a:masterClrMapping/>
  </p:clrMapOvr>
  <p:transition advTm="30374"/>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342</Words>
  <Application>Microsoft Office PowerPoint</Application>
  <PresentationFormat>Bildschirmpräsentation (4:3)</PresentationFormat>
  <Paragraphs>54</Paragraphs>
  <Slides>9</Slides>
  <Notes>0</Notes>
  <HiddenSlides>0</HiddenSlides>
  <MMClips>0</MMClips>
  <ScaleCrop>false</ScaleCrop>
  <HeadingPairs>
    <vt:vector size="4" baseType="variant">
      <vt:variant>
        <vt:lpstr>Design</vt:lpstr>
      </vt:variant>
      <vt:variant>
        <vt:i4>1</vt:i4>
      </vt:variant>
      <vt:variant>
        <vt:lpstr>Folientitel</vt:lpstr>
      </vt:variant>
      <vt:variant>
        <vt:i4>9</vt:i4>
      </vt:variant>
    </vt:vector>
  </HeadingPairs>
  <TitlesOfParts>
    <vt:vector size="10" baseType="lpstr">
      <vt:lpstr>Larissa-Design</vt:lpstr>
      <vt:lpstr>Der Fleischkonsum und die Auswirkungen auf die Umwelt</vt:lpstr>
      <vt:lpstr>Was meine ich damit???</vt:lpstr>
      <vt:lpstr>Wassermangel durch Fleischesser</vt:lpstr>
      <vt:lpstr>Wie viel Wasser verschwenden wir in einem Jahr?</vt:lpstr>
      <vt:lpstr>Weltweit</vt:lpstr>
      <vt:lpstr>Die Gasentwicklung</vt:lpstr>
      <vt:lpstr>Was kann man tun???</vt:lpstr>
      <vt:lpstr>von</vt:lpstr>
      <vt:lpstr>Quellen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 Fleischkonsum und die Auswirkungen auf die Umwelt</dc:title>
  <dc:creator>Elias</dc:creator>
  <cp:lastModifiedBy>123</cp:lastModifiedBy>
  <cp:revision>50</cp:revision>
  <dcterms:created xsi:type="dcterms:W3CDTF">2012-08-20T16:26:41Z</dcterms:created>
  <dcterms:modified xsi:type="dcterms:W3CDTF">2013-08-18T09:38:52Z</dcterms:modified>
</cp:coreProperties>
</file>